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30276000" cy="42804000"/>
  <p:notesSz cx="42804000" cy="30276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 şablon nasıl kullanılır? Poster A0 dikey (84,1 × 118,9 cm) ölçüsünde tek slayttan oluşur. Gri ve italik yönerge metinlerini kendi içeriğinizle değiştiriniz. Kesikli çerçeveli alanlara görselinizi ekleyip çerçeveyi siliniz; baskı için görsel çözünürlüğü en az 150 dpi olmalıdır. Gövde metnini 24 puntonun altına düşürmeyiniz, başlıkları küçültmeyiniz. Başlıklar iki dillidir: üstte Türkçe, altında italik ve küçük punto ile İngilizce. Logoları, üst-alt şeritleri ve alt bilgideki kongre künyesini değiştirmeyiniz. Baskıya göndermeden önce sol alttaki 'Bu şablon nasıl kullanılır?' kutusunu siliniz ve çıktıyı %100 oranında aldırınız.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CMLD_PO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0276000" cy="320040"/>
          </a:xfrm>
          <a:prstGeom prst="rect">
            <a:avLst/>
          </a:prstGeom>
          <a:solidFill>
            <a:srgbClr val="0E9E5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2438240"/>
            <a:ext cx="30276000" cy="365760"/>
          </a:xfrm>
          <a:prstGeom prst="rect">
            <a:avLst/>
          </a:prstGeom>
          <a:solidFill>
            <a:srgbClr val="0E9E57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yilma\AppData\Local\Temp\claude\C--Users-yilma-Documents-ICMLD\adc78761-1293-4b44-8b8c-3b2c1147a6e6\scratchpad\build\logo\derne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8720" y="713232"/>
            <a:ext cx="3717765" cy="1188720"/>
          </a:xfrm>
          <a:prstGeom prst="rect">
            <a:avLst/>
          </a:prstGeom>
        </p:spPr>
      </p:pic>
      <p:pic>
        <p:nvPicPr>
          <p:cNvPr id="3" name="Image 1" descr="C:\Users\yilma\AppData\Local\Temp\claude\C--Users-yilma-Documents-ICMLD\adc78761-1293-4b44-8b8c-3b2c1147a6e6\scratchpad\build\logo\kongr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4421" y="713232"/>
            <a:ext cx="4927158" cy="1188720"/>
          </a:xfrm>
          <a:prstGeom prst="rect">
            <a:avLst/>
          </a:prstGeom>
        </p:spPr>
      </p:pic>
      <p:pic>
        <p:nvPicPr>
          <p:cNvPr id="4" name="Image 2" descr="C:\Users\yilma\AppData\Local\Temp\claude\C--Users-yilma-Documents-ICMLD\adc78761-1293-4b44-8b8c-3b2c1147a6e6\scratchpad\build\logo\imu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53234" y="713232"/>
            <a:ext cx="2434046" cy="118872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1463040" y="2148840"/>
            <a:ext cx="2734992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0" b="1" dirty="0">
                <a:solidFill>
                  <a:srgbClr val="16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Poster başlığınızı buraya yazınız</a:t>
            </a:r>
            <a:endParaRPr lang="en-US" sz="8000" dirty="0"/>
          </a:p>
        </p:txBody>
      </p:sp>
      <p:sp>
        <p:nvSpPr>
          <p:cNvPr id="6" name="Text 1"/>
          <p:cNvSpPr txBox="1"/>
          <p:nvPr/>
        </p:nvSpPr>
        <p:spPr>
          <a:xfrm>
            <a:off x="1463040" y="4526280"/>
            <a:ext cx="27349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i="1" dirty="0">
                <a:solidFill>
                  <a:srgbClr val="0A7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the English title of your poster here</a:t>
            </a:r>
            <a:endParaRPr lang="en-US" sz="4400" dirty="0"/>
          </a:p>
        </p:txBody>
      </p:sp>
      <p:sp>
        <p:nvSpPr>
          <p:cNvPr id="7" name="Text 2"/>
          <p:cNvSpPr txBox="1"/>
          <p:nvPr/>
        </p:nvSpPr>
        <p:spPr>
          <a:xfrm>
            <a:off x="1463040" y="5669280"/>
            <a:ext cx="27349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dirty="0">
                <a:solidFill>
                  <a:srgbClr val="2F40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SOYAD¹, Ad SOYAD², Ad SOYAD³</a:t>
            </a:r>
            <a:endParaRPr lang="en-US" sz="3400" dirty="0"/>
          </a:p>
        </p:txBody>
      </p:sp>
      <p:sp>
        <p:nvSpPr>
          <p:cNvPr id="8" name="Text 3"/>
          <p:cNvSpPr txBox="1"/>
          <p:nvPr/>
        </p:nvSpPr>
        <p:spPr>
          <a:xfrm>
            <a:off x="1463040" y="6537960"/>
            <a:ext cx="27349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2400" i="1" dirty="0">
                <a:solidFill>
                  <a:srgbClr val="7C8F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¹Kurum, Fakülte/Bölüm, Şehir · ²Kurum, Fakülte/Bölüm, Şehir · ³Kurum, Fakülte/Bölüm, Şehir</a:t>
            </a:r>
            <a:endParaRPr lang="en-US" sz="2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i="1" dirty="0">
                <a:solidFill>
                  <a:srgbClr val="7C8F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Sunan yazar: ad soyad · e-posta@kurum.edu.tr · Bildiri kodu: P-000</a:t>
            </a:r>
            <a:endParaRPr lang="en-US" sz="2400" dirty="0"/>
          </a:p>
        </p:txBody>
      </p:sp>
      <p:sp>
        <p:nvSpPr>
          <p:cNvPr id="9" name="Shape 4"/>
          <p:cNvSpPr/>
          <p:nvPr/>
        </p:nvSpPr>
        <p:spPr>
          <a:xfrm>
            <a:off x="1188720" y="8138160"/>
            <a:ext cx="27898560" cy="0"/>
          </a:xfrm>
          <a:prstGeom prst="line">
            <a:avLst/>
          </a:prstGeom>
          <a:noFill/>
          <a:ln w="38100">
            <a:solidFill>
              <a:srgbClr val="0E9E57"/>
            </a:solidFill>
            <a:prstDash val="solid"/>
          </a:ln>
        </p:spPr>
      </p:sp>
      <p:sp>
        <p:nvSpPr>
          <p:cNvPr id="10" name="Shape 5"/>
          <p:cNvSpPr/>
          <p:nvPr/>
        </p:nvSpPr>
        <p:spPr>
          <a:xfrm>
            <a:off x="1188720" y="8412480"/>
            <a:ext cx="13537800" cy="10424160"/>
          </a:xfrm>
          <a:prstGeom prst="roundRect">
            <a:avLst>
              <a:gd name="adj" fmla="val 175"/>
            </a:avLst>
          </a:prstGeom>
          <a:solidFill>
            <a:srgbClr val="F4F8F5"/>
          </a:solidFill>
          <a:ln w="19050">
            <a:solidFill>
              <a:srgbClr val="DCE9E0"/>
            </a:solidFill>
            <a:prstDash val="solid"/>
          </a:ln>
        </p:spPr>
      </p:sp>
      <p:sp>
        <p:nvSpPr>
          <p:cNvPr id="11" name="Text 6"/>
          <p:cNvSpPr txBox="1"/>
          <p:nvPr/>
        </p:nvSpPr>
        <p:spPr>
          <a:xfrm>
            <a:off x="1737360" y="8823960"/>
            <a:ext cx="12440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A7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Giriş ve Amaç</a:t>
            </a:r>
            <a:endParaRPr lang="en-US" sz="3600" dirty="0"/>
          </a:p>
        </p:txBody>
      </p:sp>
      <p:sp>
        <p:nvSpPr>
          <p:cNvPr id="12" name="Text 7"/>
          <p:cNvSpPr txBox="1"/>
          <p:nvPr/>
        </p:nvSpPr>
        <p:spPr>
          <a:xfrm>
            <a:off x="1737360" y="9646920"/>
            <a:ext cx="12440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i="1" dirty="0">
                <a:solidFill>
                  <a:srgbClr val="7C8F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 &amp; Aim</a:t>
            </a:r>
            <a:endParaRPr lang="en-US" sz="2300" dirty="0"/>
          </a:p>
        </p:txBody>
      </p:sp>
      <p:sp>
        <p:nvSpPr>
          <p:cNvPr id="13" name="Text 8"/>
          <p:cNvSpPr txBox="1"/>
          <p:nvPr/>
        </p:nvSpPr>
        <p:spPr>
          <a:xfrm>
            <a:off x="1737360" y="10378440"/>
            <a:ext cx="12440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6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Durumu</a:t>
            </a:r>
            <a:endParaRPr lang="en-US" sz="2900" dirty="0"/>
          </a:p>
        </p:txBody>
      </p:sp>
      <p:sp>
        <p:nvSpPr>
          <p:cNvPr id="14" name="Text 9"/>
          <p:cNvSpPr txBox="1"/>
          <p:nvPr/>
        </p:nvSpPr>
        <p:spPr>
          <a:xfrm>
            <a:off x="1737360" y="10954512"/>
            <a:ext cx="1244052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00000"/>
              </a:lnSpc>
              <a:spcAft>
                <a:spcPts val="1200"/>
              </a:spcAft>
              <a:buSzPct val="100000"/>
              <a:buChar char="•"/>
            </a:pPr>
            <a:r>
              <a:rPr lang="en-US" sz="24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Alanın güncel durumunu ve çalışmanızı gerekli kılan sorunu iki cümleyle yazınız.</a:t>
            </a:r>
            <a:endParaRPr lang="en-US" sz="2400" dirty="0"/>
          </a:p>
          <a:p>
            <a:pPr marL="279400" indent="-279400">
              <a:lnSpc>
                <a:spcPct val="100000"/>
              </a:lnSpc>
              <a:spcAft>
                <a:spcPts val="1200"/>
              </a:spcAft>
              <a:buSzPct val="100000"/>
              <a:buChar char="•"/>
            </a:pPr>
            <a:r>
              <a:rPr lang="en-US" sz="24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Sorunun matematik öğrenme güçlüğü yaşayan öğrencileri nasıl etkilediğini belirtiniz.</a:t>
            </a:r>
            <a:endParaRPr lang="en-US" sz="2400" dirty="0"/>
          </a:p>
          <a:p>
            <a:pPr marL="279400" indent="-279400">
              <a:lnSpc>
                <a:spcPct val="100000"/>
              </a:lnSpc>
              <a:spcAft>
                <a:spcPts val="1200"/>
              </a:spcAft>
              <a:buSzPct val="100000"/>
              <a:buChar char="•"/>
            </a:pPr>
            <a:r>
              <a:rPr lang="en-US" sz="24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Alanyazındaki boşluğu bir cümleyle somutlaştırınız.</a:t>
            </a:r>
            <a:endParaRPr lang="en-US" sz="2400" dirty="0"/>
          </a:p>
        </p:txBody>
      </p:sp>
      <p:sp>
        <p:nvSpPr>
          <p:cNvPr id="15" name="Text 10"/>
          <p:cNvSpPr txBox="1"/>
          <p:nvPr/>
        </p:nvSpPr>
        <p:spPr>
          <a:xfrm>
            <a:off x="1737360" y="14173200"/>
            <a:ext cx="12440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6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Araştırmanın Amacı</a:t>
            </a:r>
            <a:endParaRPr lang="en-US" sz="2900" dirty="0"/>
          </a:p>
        </p:txBody>
      </p:sp>
      <p:sp>
        <p:nvSpPr>
          <p:cNvPr id="16" name="Text 11"/>
          <p:cNvSpPr txBox="1"/>
          <p:nvPr/>
        </p:nvSpPr>
        <p:spPr>
          <a:xfrm>
            <a:off x="1737360" y="14749272"/>
            <a:ext cx="1244052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00000"/>
              </a:lnSpc>
              <a:spcAft>
                <a:spcPts val="1200"/>
              </a:spcAft>
              <a:buSzPct val="100000"/>
              <a:buChar char="•"/>
            </a:pPr>
            <a:r>
              <a:rPr lang="en-US" sz="24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Araştırmanın amacını bir-iki cümleyle yazınız.</a:t>
            </a:r>
            <a:endParaRPr lang="en-US" sz="2400" dirty="0"/>
          </a:p>
          <a:p>
            <a:pPr marL="279400" indent="-279400">
              <a:lnSpc>
                <a:spcPct val="100000"/>
              </a:lnSpc>
              <a:spcAft>
                <a:spcPts val="1200"/>
              </a:spcAft>
              <a:buSzPct val="100000"/>
              <a:buChar char="•"/>
            </a:pPr>
            <a:r>
              <a:rPr lang="en-US" sz="24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Çalışmanın özgün değerini kısaca belirtiniz.</a:t>
            </a:r>
            <a:endParaRPr lang="en-US" sz="2400" dirty="0"/>
          </a:p>
        </p:txBody>
      </p:sp>
      <p:sp>
        <p:nvSpPr>
          <p:cNvPr id="17" name="Text 12"/>
          <p:cNvSpPr txBox="1"/>
          <p:nvPr/>
        </p:nvSpPr>
        <p:spPr>
          <a:xfrm>
            <a:off x="1737360" y="16962120"/>
            <a:ext cx="12440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6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Araştırma Soruları</a:t>
            </a:r>
            <a:endParaRPr lang="en-US" sz="2900" dirty="0"/>
          </a:p>
        </p:txBody>
      </p:sp>
      <p:sp>
        <p:nvSpPr>
          <p:cNvPr id="18" name="Text 13"/>
          <p:cNvSpPr txBox="1"/>
          <p:nvPr/>
        </p:nvSpPr>
        <p:spPr>
          <a:xfrm>
            <a:off x="1737360" y="17538192"/>
            <a:ext cx="124405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4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Birinci araştırma sorunuzu yazınız.</a:t>
            </a:r>
            <a:endParaRPr lang="en-US" sz="240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24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İkinci araştırma sorunuzu yazınız.</a:t>
            </a:r>
            <a:endParaRPr lang="en-US" sz="2400" dirty="0"/>
          </a:p>
        </p:txBody>
      </p:sp>
      <p:sp>
        <p:nvSpPr>
          <p:cNvPr id="19" name="Shape 14"/>
          <p:cNvSpPr/>
          <p:nvPr/>
        </p:nvSpPr>
        <p:spPr>
          <a:xfrm>
            <a:off x="1188720" y="19385280"/>
            <a:ext cx="13537800" cy="11521440"/>
          </a:xfrm>
          <a:prstGeom prst="roundRect">
            <a:avLst>
              <a:gd name="adj" fmla="val 159"/>
            </a:avLst>
          </a:prstGeom>
          <a:solidFill>
            <a:srgbClr val="F4F8F5"/>
          </a:solidFill>
          <a:ln w="19050">
            <a:solidFill>
              <a:srgbClr val="DCE9E0"/>
            </a:solidFill>
            <a:prstDash val="solid"/>
          </a:ln>
        </p:spPr>
      </p:sp>
      <p:sp>
        <p:nvSpPr>
          <p:cNvPr id="20" name="Text 15"/>
          <p:cNvSpPr txBox="1"/>
          <p:nvPr/>
        </p:nvSpPr>
        <p:spPr>
          <a:xfrm>
            <a:off x="1737360" y="19796760"/>
            <a:ext cx="12440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A7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Yöntem</a:t>
            </a:r>
            <a:endParaRPr lang="en-US" sz="3600" dirty="0"/>
          </a:p>
        </p:txBody>
      </p:sp>
      <p:sp>
        <p:nvSpPr>
          <p:cNvPr id="21" name="Text 16"/>
          <p:cNvSpPr txBox="1"/>
          <p:nvPr/>
        </p:nvSpPr>
        <p:spPr>
          <a:xfrm>
            <a:off x="1737360" y="20619720"/>
            <a:ext cx="12440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i="1" dirty="0">
                <a:solidFill>
                  <a:srgbClr val="7C8F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</a:t>
            </a:r>
            <a:endParaRPr lang="en-US" sz="2300" dirty="0"/>
          </a:p>
        </p:txBody>
      </p:sp>
      <p:sp>
        <p:nvSpPr>
          <p:cNvPr id="22" name="Shape 17"/>
          <p:cNvSpPr/>
          <p:nvPr/>
        </p:nvSpPr>
        <p:spPr>
          <a:xfrm>
            <a:off x="1737360" y="21305520"/>
            <a:ext cx="566928" cy="566928"/>
          </a:xfrm>
          <a:prstGeom prst="ellipse">
            <a:avLst/>
          </a:prstGeom>
          <a:solidFill>
            <a:srgbClr val="0E9E57"/>
          </a:solidFill>
          <a:ln/>
        </p:spPr>
      </p:sp>
      <p:sp>
        <p:nvSpPr>
          <p:cNvPr id="23" name="Text 18"/>
          <p:cNvSpPr txBox="1"/>
          <p:nvPr/>
        </p:nvSpPr>
        <p:spPr>
          <a:xfrm>
            <a:off x="1737360" y="2130552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500" dirty="0"/>
          </a:p>
        </p:txBody>
      </p:sp>
      <p:sp>
        <p:nvSpPr>
          <p:cNvPr id="24" name="Text 19"/>
          <p:cNvSpPr txBox="1"/>
          <p:nvPr/>
        </p:nvSpPr>
        <p:spPr>
          <a:xfrm>
            <a:off x="2560320" y="21250656"/>
            <a:ext cx="11617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6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Araştırma Deseni</a:t>
            </a:r>
            <a:endParaRPr lang="en-US" sz="2700" dirty="0"/>
          </a:p>
        </p:txBody>
      </p:sp>
      <p:sp>
        <p:nvSpPr>
          <p:cNvPr id="25" name="Text 20"/>
          <p:cNvSpPr txBox="1"/>
          <p:nvPr/>
        </p:nvSpPr>
        <p:spPr>
          <a:xfrm>
            <a:off x="2560320" y="21982176"/>
            <a:ext cx="11617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24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Nicel, nitel ya da karma deseni ve seçim gerekçenizi yazınız.</a:t>
            </a:r>
            <a:endParaRPr lang="en-US" sz="2400" dirty="0"/>
          </a:p>
        </p:txBody>
      </p:sp>
      <p:sp>
        <p:nvSpPr>
          <p:cNvPr id="26" name="Shape 21"/>
          <p:cNvSpPr/>
          <p:nvPr/>
        </p:nvSpPr>
        <p:spPr>
          <a:xfrm>
            <a:off x="1737360" y="23500080"/>
            <a:ext cx="566928" cy="566928"/>
          </a:xfrm>
          <a:prstGeom prst="ellipse">
            <a:avLst/>
          </a:prstGeom>
          <a:solidFill>
            <a:srgbClr val="0E9E57"/>
          </a:solidFill>
          <a:ln/>
        </p:spPr>
      </p:sp>
      <p:sp>
        <p:nvSpPr>
          <p:cNvPr id="27" name="Text 22"/>
          <p:cNvSpPr txBox="1"/>
          <p:nvPr/>
        </p:nvSpPr>
        <p:spPr>
          <a:xfrm>
            <a:off x="1737360" y="2350008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500" dirty="0"/>
          </a:p>
        </p:txBody>
      </p:sp>
      <p:sp>
        <p:nvSpPr>
          <p:cNvPr id="28" name="Text 23"/>
          <p:cNvSpPr txBox="1"/>
          <p:nvPr/>
        </p:nvSpPr>
        <p:spPr>
          <a:xfrm>
            <a:off x="2560320" y="23445216"/>
            <a:ext cx="11617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6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Katılımcılar</a:t>
            </a:r>
            <a:endParaRPr lang="en-US" sz="2700" dirty="0"/>
          </a:p>
        </p:txBody>
      </p:sp>
      <p:sp>
        <p:nvSpPr>
          <p:cNvPr id="29" name="Text 24"/>
          <p:cNvSpPr txBox="1"/>
          <p:nvPr/>
        </p:nvSpPr>
        <p:spPr>
          <a:xfrm>
            <a:off x="2560320" y="24176736"/>
            <a:ext cx="11617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24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Katılımcı sayısı, yaş ve sınıf düzeyi ile seçim ölçütlerini belirtiniz.</a:t>
            </a:r>
            <a:endParaRPr lang="en-US" sz="2400" dirty="0"/>
          </a:p>
        </p:txBody>
      </p:sp>
      <p:sp>
        <p:nvSpPr>
          <p:cNvPr id="30" name="Shape 25"/>
          <p:cNvSpPr/>
          <p:nvPr/>
        </p:nvSpPr>
        <p:spPr>
          <a:xfrm>
            <a:off x="1737360" y="25694640"/>
            <a:ext cx="566928" cy="566928"/>
          </a:xfrm>
          <a:prstGeom prst="ellipse">
            <a:avLst/>
          </a:prstGeom>
          <a:solidFill>
            <a:srgbClr val="0E9E57"/>
          </a:solidFill>
          <a:ln/>
        </p:spPr>
      </p:sp>
      <p:sp>
        <p:nvSpPr>
          <p:cNvPr id="31" name="Text 26"/>
          <p:cNvSpPr txBox="1"/>
          <p:nvPr/>
        </p:nvSpPr>
        <p:spPr>
          <a:xfrm>
            <a:off x="1737360" y="2569464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500" dirty="0"/>
          </a:p>
        </p:txBody>
      </p:sp>
      <p:sp>
        <p:nvSpPr>
          <p:cNvPr id="32" name="Text 27"/>
          <p:cNvSpPr txBox="1"/>
          <p:nvPr/>
        </p:nvSpPr>
        <p:spPr>
          <a:xfrm>
            <a:off x="2560320" y="25639776"/>
            <a:ext cx="11617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6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 Toplama Araçları</a:t>
            </a:r>
            <a:endParaRPr lang="en-US" sz="2700" dirty="0"/>
          </a:p>
        </p:txBody>
      </p:sp>
      <p:sp>
        <p:nvSpPr>
          <p:cNvPr id="33" name="Text 28"/>
          <p:cNvSpPr txBox="1"/>
          <p:nvPr/>
        </p:nvSpPr>
        <p:spPr>
          <a:xfrm>
            <a:off x="2560320" y="26371296"/>
            <a:ext cx="11617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24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Ölçek veya görüşme formunun adını, geçerlik-güvenirlik bilgisini yazınız.</a:t>
            </a:r>
            <a:endParaRPr lang="en-US" sz="2400" dirty="0"/>
          </a:p>
        </p:txBody>
      </p:sp>
      <p:sp>
        <p:nvSpPr>
          <p:cNvPr id="34" name="Shape 29"/>
          <p:cNvSpPr/>
          <p:nvPr/>
        </p:nvSpPr>
        <p:spPr>
          <a:xfrm>
            <a:off x="1737360" y="27889200"/>
            <a:ext cx="566928" cy="566928"/>
          </a:xfrm>
          <a:prstGeom prst="ellipse">
            <a:avLst/>
          </a:prstGeom>
          <a:solidFill>
            <a:srgbClr val="0E9E57"/>
          </a:solidFill>
          <a:ln/>
        </p:spPr>
      </p:sp>
      <p:sp>
        <p:nvSpPr>
          <p:cNvPr id="35" name="Text 30"/>
          <p:cNvSpPr txBox="1"/>
          <p:nvPr/>
        </p:nvSpPr>
        <p:spPr>
          <a:xfrm>
            <a:off x="1737360" y="278892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500" dirty="0"/>
          </a:p>
        </p:txBody>
      </p:sp>
      <p:sp>
        <p:nvSpPr>
          <p:cNvPr id="36" name="Text 31"/>
          <p:cNvSpPr txBox="1"/>
          <p:nvPr/>
        </p:nvSpPr>
        <p:spPr>
          <a:xfrm>
            <a:off x="2560320" y="27834336"/>
            <a:ext cx="11617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6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 Analizi</a:t>
            </a:r>
            <a:endParaRPr lang="en-US" sz="2700" dirty="0"/>
          </a:p>
        </p:txBody>
      </p:sp>
      <p:sp>
        <p:nvSpPr>
          <p:cNvPr id="37" name="Text 32"/>
          <p:cNvSpPr txBox="1"/>
          <p:nvPr/>
        </p:nvSpPr>
        <p:spPr>
          <a:xfrm>
            <a:off x="2560320" y="28565856"/>
            <a:ext cx="11617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24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Kullandığınız analiz tekniklerini ve yazılımı belirtiniz.</a:t>
            </a:r>
            <a:endParaRPr lang="en-US" sz="2400" dirty="0"/>
          </a:p>
        </p:txBody>
      </p:sp>
      <p:sp>
        <p:nvSpPr>
          <p:cNvPr id="38" name="Text 33"/>
          <p:cNvSpPr txBox="1"/>
          <p:nvPr/>
        </p:nvSpPr>
        <p:spPr>
          <a:xfrm>
            <a:off x="1737360" y="29992320"/>
            <a:ext cx="12440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2400" i="1" dirty="0">
                <a:solidFill>
                  <a:srgbClr val="7C8F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Etik kurul adı, tarih ve karar numarasını buraya yazınız.</a:t>
            </a:r>
            <a:endParaRPr lang="en-US" sz="2400" dirty="0"/>
          </a:p>
        </p:txBody>
      </p:sp>
      <p:sp>
        <p:nvSpPr>
          <p:cNvPr id="39" name="Shape 34"/>
          <p:cNvSpPr/>
          <p:nvPr/>
        </p:nvSpPr>
        <p:spPr>
          <a:xfrm>
            <a:off x="1188720" y="31455360"/>
            <a:ext cx="13537800" cy="5669280"/>
          </a:xfrm>
          <a:prstGeom prst="roundRect">
            <a:avLst>
              <a:gd name="adj" fmla="val 323"/>
            </a:avLst>
          </a:prstGeom>
          <a:solidFill>
            <a:srgbClr val="FFFFFF"/>
          </a:solidFill>
          <a:ln w="19050">
            <a:solidFill>
              <a:srgbClr val="BFDCC9"/>
            </a:solidFill>
            <a:prstDash val="solid"/>
          </a:ln>
        </p:spPr>
      </p:sp>
      <p:sp>
        <p:nvSpPr>
          <p:cNvPr id="40" name="Text 35"/>
          <p:cNvSpPr txBox="1"/>
          <p:nvPr/>
        </p:nvSpPr>
        <p:spPr>
          <a:xfrm>
            <a:off x="1737360" y="31866840"/>
            <a:ext cx="12440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A7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İletişim</a:t>
            </a:r>
            <a:endParaRPr lang="en-US" sz="3600" dirty="0"/>
          </a:p>
        </p:txBody>
      </p:sp>
      <p:sp>
        <p:nvSpPr>
          <p:cNvPr id="41" name="Text 36"/>
          <p:cNvSpPr txBox="1"/>
          <p:nvPr/>
        </p:nvSpPr>
        <p:spPr>
          <a:xfrm>
            <a:off x="1737360" y="32689800"/>
            <a:ext cx="12440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i="1" dirty="0">
                <a:solidFill>
                  <a:srgbClr val="7C8F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</a:t>
            </a:r>
            <a:endParaRPr lang="en-US" sz="2300" dirty="0"/>
          </a:p>
        </p:txBody>
      </p:sp>
      <p:sp>
        <p:nvSpPr>
          <p:cNvPr id="42" name="Shape 37"/>
          <p:cNvSpPr/>
          <p:nvPr/>
        </p:nvSpPr>
        <p:spPr>
          <a:xfrm>
            <a:off x="11526120" y="33421320"/>
            <a:ext cx="2651760" cy="2651760"/>
          </a:xfrm>
          <a:prstGeom prst="roundRect">
            <a:avLst>
              <a:gd name="adj" fmla="val 690"/>
            </a:avLst>
          </a:prstGeom>
          <a:solidFill>
            <a:srgbClr val="F4F8F5"/>
          </a:solidFill>
          <a:ln w="31750">
            <a:solidFill>
              <a:srgbClr val="0E9E57"/>
            </a:solidFill>
            <a:prstDash val="dash"/>
          </a:ln>
        </p:spPr>
      </p:sp>
      <p:sp>
        <p:nvSpPr>
          <p:cNvPr id="43" name="Text 38"/>
          <p:cNvSpPr txBox="1"/>
          <p:nvPr/>
        </p:nvSpPr>
        <p:spPr>
          <a:xfrm>
            <a:off x="11526120" y="34335720"/>
            <a:ext cx="2651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Karekod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alanı</a:t>
            </a:r>
            <a:endParaRPr lang="en-US" sz="2000" dirty="0"/>
          </a:p>
        </p:txBody>
      </p:sp>
      <p:sp>
        <p:nvSpPr>
          <p:cNvPr id="44" name="Text 39"/>
          <p:cNvSpPr txBox="1"/>
          <p:nvPr/>
        </p:nvSpPr>
        <p:spPr>
          <a:xfrm>
            <a:off x="1737360" y="33421320"/>
            <a:ext cx="942300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24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Unvan Ad Soyad</a:t>
            </a:r>
            <a:endParaRPr lang="en-US" sz="2400" dirty="0"/>
          </a:p>
          <a:p>
            <a:pPr algn="l" indent="0" marL="0">
              <a:lnSpc>
                <a:spcPct val="135000"/>
              </a:lnSpc>
              <a:buNone/>
            </a:pPr>
            <a:r>
              <a:rPr lang="en-US" sz="24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Kurum, Fakülte/Bölüm</a:t>
            </a:r>
            <a:endParaRPr lang="en-US" sz="2400" dirty="0"/>
          </a:p>
          <a:p>
            <a:pPr algn="l" indent="0" marL="0">
              <a:lnSpc>
                <a:spcPct val="135000"/>
              </a:lnSpc>
              <a:buNone/>
            </a:pPr>
            <a:r>
              <a:rPr lang="en-US" sz="24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e-posta@kurum.edu.tr</a:t>
            </a:r>
            <a:endParaRPr lang="en-US" sz="2400" dirty="0"/>
          </a:p>
          <a:p>
            <a:pPr algn="l" indent="0" marL="0">
              <a:lnSpc>
                <a:spcPct val="135000"/>
              </a:lnSpc>
              <a:buNone/>
            </a:pPr>
            <a:r>
              <a:rPr lang="en-US" sz="24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ORCID: 0000-0000-0000-0000</a:t>
            </a:r>
            <a:endParaRPr lang="en-US" sz="2400" dirty="0"/>
          </a:p>
        </p:txBody>
      </p:sp>
      <p:sp>
        <p:nvSpPr>
          <p:cNvPr id="45" name="Text 40"/>
          <p:cNvSpPr txBox="1"/>
          <p:nvPr/>
        </p:nvSpPr>
        <p:spPr>
          <a:xfrm>
            <a:off x="1737360" y="36210240"/>
            <a:ext cx="12440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2200" i="1" dirty="0">
                <a:solidFill>
                  <a:srgbClr val="7C8F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Karekodu bildirinize, veri setinize ya da kişisel sayfanıza yönlendirebilirsiniz.</a:t>
            </a:r>
            <a:endParaRPr lang="en-US" sz="2200" dirty="0"/>
          </a:p>
        </p:txBody>
      </p:sp>
      <p:sp>
        <p:nvSpPr>
          <p:cNvPr id="46" name="Shape 41"/>
          <p:cNvSpPr/>
          <p:nvPr/>
        </p:nvSpPr>
        <p:spPr>
          <a:xfrm>
            <a:off x="1188720" y="37490400"/>
            <a:ext cx="13537800" cy="4023360"/>
          </a:xfrm>
          <a:prstGeom prst="roundRect">
            <a:avLst>
              <a:gd name="adj" fmla="val 455"/>
            </a:avLst>
          </a:prstGeom>
          <a:solidFill>
            <a:srgbClr val="FFFFFF"/>
          </a:solidFill>
          <a:ln w="31750">
            <a:solidFill>
              <a:srgbClr val="0E9E57"/>
            </a:solidFill>
            <a:prstDash val="dash"/>
          </a:ln>
        </p:spPr>
      </p:sp>
      <p:sp>
        <p:nvSpPr>
          <p:cNvPr id="47" name="Text 42"/>
          <p:cNvSpPr txBox="1"/>
          <p:nvPr/>
        </p:nvSpPr>
        <p:spPr>
          <a:xfrm>
            <a:off x="1737360" y="37810440"/>
            <a:ext cx="12440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A7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şablon nasıl kullanılır?</a:t>
            </a:r>
            <a:endParaRPr lang="en-US" sz="2800" dirty="0"/>
          </a:p>
        </p:txBody>
      </p:sp>
      <p:sp>
        <p:nvSpPr>
          <p:cNvPr id="48" name="Text 43"/>
          <p:cNvSpPr txBox="1"/>
          <p:nvPr/>
        </p:nvSpPr>
        <p:spPr>
          <a:xfrm>
            <a:off x="1737360" y="38541960"/>
            <a:ext cx="1244052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22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Gri ve italik yönerge metinlerini kendi içeriğinizle değiştiriniz.</a:t>
            </a:r>
            <a:endParaRPr lang="en-US" sz="2200" dirty="0"/>
          </a:p>
          <a:p>
            <a:pPr marL="279400" indent="-2794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22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Kesikli çerçeveli alanlara görselinizi ekleyip çerçeveyi siliniz.</a:t>
            </a:r>
            <a:endParaRPr lang="en-US" sz="2200" dirty="0"/>
          </a:p>
          <a:p>
            <a:pPr marL="279400" indent="-2794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22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Gövde metnini 24 puntonun altına düşürmeyiniz; başlıkları küçültmeyiniz.</a:t>
            </a:r>
            <a:endParaRPr lang="en-US" sz="2200" dirty="0"/>
          </a:p>
          <a:p>
            <a:pPr marL="279400" indent="-2794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22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Baskıyı A0 dikey (84,1 × 118,9 cm) ölçüsünde, %100 oranında aldırınız.</a:t>
            </a:r>
            <a:endParaRPr lang="en-US" sz="2200" dirty="0"/>
          </a:p>
        </p:txBody>
      </p:sp>
      <p:sp>
        <p:nvSpPr>
          <p:cNvPr id="49" name="Text 44"/>
          <p:cNvSpPr txBox="1"/>
          <p:nvPr/>
        </p:nvSpPr>
        <p:spPr>
          <a:xfrm>
            <a:off x="1737360" y="40800528"/>
            <a:ext cx="12440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A7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Poster baskıya gitmeden önce bu kutuyu siliniz.</a:t>
            </a:r>
            <a:endParaRPr lang="en-US" sz="2200" dirty="0"/>
          </a:p>
        </p:txBody>
      </p:sp>
      <p:sp>
        <p:nvSpPr>
          <p:cNvPr id="50" name="Shape 45"/>
          <p:cNvSpPr/>
          <p:nvPr/>
        </p:nvSpPr>
        <p:spPr>
          <a:xfrm>
            <a:off x="15549480" y="8412480"/>
            <a:ext cx="13537800" cy="21031200"/>
          </a:xfrm>
          <a:prstGeom prst="roundRect">
            <a:avLst>
              <a:gd name="adj" fmla="val 135"/>
            </a:avLst>
          </a:prstGeom>
          <a:solidFill>
            <a:srgbClr val="F4F8F5"/>
          </a:solidFill>
          <a:ln w="19050">
            <a:solidFill>
              <a:srgbClr val="DCE9E0"/>
            </a:solidFill>
            <a:prstDash val="solid"/>
          </a:ln>
        </p:spPr>
      </p:sp>
      <p:sp>
        <p:nvSpPr>
          <p:cNvPr id="51" name="Text 46"/>
          <p:cNvSpPr txBox="1"/>
          <p:nvPr/>
        </p:nvSpPr>
        <p:spPr>
          <a:xfrm>
            <a:off x="16098120" y="8823960"/>
            <a:ext cx="12440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A7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Bulgular</a:t>
            </a:r>
            <a:endParaRPr lang="en-US" sz="3600" dirty="0"/>
          </a:p>
        </p:txBody>
      </p:sp>
      <p:sp>
        <p:nvSpPr>
          <p:cNvPr id="52" name="Text 47"/>
          <p:cNvSpPr txBox="1"/>
          <p:nvPr/>
        </p:nvSpPr>
        <p:spPr>
          <a:xfrm>
            <a:off x="16098120" y="9646920"/>
            <a:ext cx="12440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i="1" dirty="0">
                <a:solidFill>
                  <a:srgbClr val="7C8F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Findings</a:t>
            </a:r>
            <a:endParaRPr lang="en-US" sz="2300" dirty="0"/>
          </a:p>
        </p:txBody>
      </p:sp>
      <p:sp>
        <p:nvSpPr>
          <p:cNvPr id="53" name="Shape 48"/>
          <p:cNvSpPr/>
          <p:nvPr/>
        </p:nvSpPr>
        <p:spPr>
          <a:xfrm>
            <a:off x="16098120" y="10515600"/>
            <a:ext cx="12440520" cy="9144000"/>
          </a:xfrm>
          <a:prstGeom prst="roundRect">
            <a:avLst>
              <a:gd name="adj" fmla="val 200"/>
            </a:avLst>
          </a:prstGeom>
          <a:solidFill>
            <a:srgbClr val="FFFFFF"/>
          </a:solidFill>
          <a:ln w="31750">
            <a:solidFill>
              <a:srgbClr val="0E9E57"/>
            </a:solidFill>
            <a:prstDash val="dash"/>
          </a:ln>
        </p:spPr>
      </p:sp>
      <p:sp>
        <p:nvSpPr>
          <p:cNvPr id="54" name="Text 49"/>
          <p:cNvSpPr txBox="1"/>
          <p:nvPr/>
        </p:nvSpPr>
        <p:spPr>
          <a:xfrm>
            <a:off x="16555320" y="13167360"/>
            <a:ext cx="11526120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25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Görsel alanı</a:t>
            </a:r>
            <a:endParaRPr lang="en-US" sz="2500" dirty="0"/>
          </a:p>
          <a:p>
            <a:pPr algn="ctr" indent="0" marL="0">
              <a:lnSpc>
                <a:spcPct val="120000"/>
              </a:lnSpc>
              <a:buNone/>
            </a:pPr>
            <a:endParaRPr lang="en-US" sz="25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5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Grafik, tablo görseli ya da fotoğrafınızı buraya ekleyiniz.</a:t>
            </a:r>
            <a:endParaRPr lang="en-US" sz="25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5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Çerçeveyi silip görseli aynı alana yerleştiriniz.</a:t>
            </a:r>
            <a:endParaRPr lang="en-US" sz="25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5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Baskı kalitesi için görselin çözünürlüğü en az 150 dpi olmalıdır.</a:t>
            </a:r>
            <a:endParaRPr lang="en-US" sz="2500" dirty="0"/>
          </a:p>
        </p:txBody>
      </p:sp>
      <p:sp>
        <p:nvSpPr>
          <p:cNvPr id="55" name="Text 50"/>
          <p:cNvSpPr txBox="1"/>
          <p:nvPr/>
        </p:nvSpPr>
        <p:spPr>
          <a:xfrm>
            <a:off x="16098120" y="19796760"/>
            <a:ext cx="12440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2300" i="1" dirty="0">
                <a:solidFill>
                  <a:srgbClr val="7C8F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Şekil 1. Şekil başlığını buraya yazınız (APA 7 biçiminde).</a:t>
            </a:r>
            <a:endParaRPr lang="en-US" sz="2300" dirty="0"/>
          </a:p>
        </p:txBody>
      </p:sp>
      <p:sp>
        <p:nvSpPr>
          <p:cNvPr id="56" name="Text 51"/>
          <p:cNvSpPr txBox="1"/>
          <p:nvPr/>
        </p:nvSpPr>
        <p:spPr>
          <a:xfrm>
            <a:off x="16098120" y="20802600"/>
            <a:ext cx="12440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2300" dirty="0">
                <a:solidFill>
                  <a:srgbClr val="16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Tablo 1. Tablo başlığını buraya yazınız (APA 7 biçiminde).</a:t>
            </a:r>
            <a:endParaRPr lang="en-US" sz="2300" dirty="0"/>
          </a:p>
        </p:txBody>
      </p:sp>
      <p:graphicFrame>
        <p:nvGraphicFramePr>
          <p:cNvPr id="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6098120" y="21534120"/>
          <a:ext cx="12440520" cy="914400"/>
        </p:xfrm>
        <a:graphic>
          <a:graphicData uri="http://schemas.openxmlformats.org/drawingml/2006/table">
            <a:tbl>
              <a:tblPr/>
              <a:tblGrid>
                <a:gridCol w="4114800"/>
                <a:gridCol w="2743200"/>
                <a:gridCol w="1371600"/>
                <a:gridCol w="2743200"/>
                <a:gridCol w="1467612"/>
              </a:tblGrid>
              <a:tr h="7315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Değişken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54864" marB="54864" anchor="ctr">
                    <a:lnL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9E5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Grup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54864" marB="54864" anchor="ctr">
                    <a:lnL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9E5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54864" marB="54864" anchor="ctr">
                    <a:lnL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9E5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Ortalama (SS)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54864" marB="54864" anchor="ctr">
                    <a:lnL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9E5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54864" marB="54864" anchor="ctr">
                    <a:lnL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9E57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2400" b="1" dirty="0">
                          <a:solidFill>
                            <a:srgbClr val="1632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Değişken adı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54864" marB="54864" anchor="ctr">
                    <a:lnL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2400" dirty="0">
                          <a:solidFill>
                            <a:srgbClr val="2F40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Deney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54864" marB="54864" anchor="ctr">
                    <a:lnL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2400" dirty="0">
                          <a:solidFill>
                            <a:srgbClr val="2F40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00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54864" marB="54864" anchor="ctr">
                    <a:lnL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2400" dirty="0">
                          <a:solidFill>
                            <a:srgbClr val="2F40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00.0 (0.0)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54864" marB="54864" anchor="ctr">
                    <a:lnL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2400" dirty="0">
                          <a:solidFill>
                            <a:srgbClr val="2F40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54864" marB="54864" anchor="ctr">
                    <a:lnL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5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2400" b="1" dirty="0">
                          <a:solidFill>
                            <a:srgbClr val="1632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Değişken adı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54864" marB="54864" anchor="ctr">
                    <a:lnL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2400" dirty="0">
                          <a:solidFill>
                            <a:srgbClr val="2F40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Kontrol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54864" marB="54864" anchor="ctr">
                    <a:lnL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2400" dirty="0">
                          <a:solidFill>
                            <a:srgbClr val="2F40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00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54864" marB="54864" anchor="ctr">
                    <a:lnL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2400" dirty="0">
                          <a:solidFill>
                            <a:srgbClr val="2F40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00.0 (0.0)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54864" marB="54864" anchor="ctr">
                    <a:lnL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2400" dirty="0">
                          <a:solidFill>
                            <a:srgbClr val="2F40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54864" marB="54864" anchor="ctr">
                    <a:lnL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2400" b="1" dirty="0">
                          <a:solidFill>
                            <a:srgbClr val="1632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Değişken adı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54864" marB="54864" anchor="ctr">
                    <a:lnL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2400" dirty="0">
                          <a:solidFill>
                            <a:srgbClr val="2F40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Deney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54864" marB="54864" anchor="ctr">
                    <a:lnL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2400" dirty="0">
                          <a:solidFill>
                            <a:srgbClr val="2F40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00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54864" marB="54864" anchor="ctr">
                    <a:lnL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2400" dirty="0">
                          <a:solidFill>
                            <a:srgbClr val="2F40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00.0 (0.0)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54864" marB="54864" anchor="ctr">
                    <a:lnL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2400" dirty="0">
                          <a:solidFill>
                            <a:srgbClr val="2F40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54864" marB="54864" anchor="ctr">
                    <a:lnL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F5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2400" b="1" dirty="0">
                          <a:solidFill>
                            <a:srgbClr val="1632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Değişken adı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54864" marB="54864" anchor="ctr">
                    <a:lnL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2400" dirty="0">
                          <a:solidFill>
                            <a:srgbClr val="2F40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Kontrol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54864" marB="54864" anchor="ctr">
                    <a:lnL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2400" dirty="0">
                          <a:solidFill>
                            <a:srgbClr val="2F40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00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54864" marB="54864" anchor="ctr">
                    <a:lnL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2400" dirty="0">
                          <a:solidFill>
                            <a:srgbClr val="2F40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00.0 (0.0)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54864" marB="54864" anchor="ctr">
                    <a:lnL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2400" dirty="0">
                          <a:solidFill>
                            <a:srgbClr val="2F40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0.000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46304" marR="146304" marT="54864" marB="54864" anchor="ctr">
                    <a:lnL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6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8" name="Text 52"/>
          <p:cNvSpPr txBox="1"/>
          <p:nvPr/>
        </p:nvSpPr>
        <p:spPr>
          <a:xfrm>
            <a:off x="16098120" y="25694640"/>
            <a:ext cx="12440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63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Bulguların Özeti</a:t>
            </a:r>
            <a:endParaRPr lang="en-US" sz="2900" dirty="0"/>
          </a:p>
        </p:txBody>
      </p:sp>
      <p:sp>
        <p:nvSpPr>
          <p:cNvPr id="59" name="Text 53"/>
          <p:cNvSpPr txBox="1"/>
          <p:nvPr/>
        </p:nvSpPr>
        <p:spPr>
          <a:xfrm>
            <a:off x="16098120" y="26380440"/>
            <a:ext cx="1244052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00000"/>
              </a:lnSpc>
              <a:spcAft>
                <a:spcPts val="1200"/>
              </a:spcAft>
              <a:buSzPct val="100000"/>
              <a:buChar char="•"/>
            </a:pPr>
            <a:r>
              <a:rPr lang="en-US" sz="24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Şekildeki temel eğilimi bir cümleyle özetleyiniz.</a:t>
            </a:r>
            <a:endParaRPr lang="en-US" sz="2400" dirty="0"/>
          </a:p>
          <a:p>
            <a:pPr marL="279400" indent="-279400">
              <a:lnSpc>
                <a:spcPct val="100000"/>
              </a:lnSpc>
              <a:spcAft>
                <a:spcPts val="1200"/>
              </a:spcAft>
              <a:buSzPct val="100000"/>
              <a:buChar char="•"/>
            </a:pPr>
            <a:r>
              <a:rPr lang="en-US" sz="24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İstatistiksel anlamlılık ve etki büyüklüğü değerlerini belirtiniz.</a:t>
            </a:r>
            <a:endParaRPr lang="en-US" sz="2400" dirty="0"/>
          </a:p>
          <a:p>
            <a:pPr marL="279400" indent="-279400">
              <a:lnSpc>
                <a:spcPct val="100000"/>
              </a:lnSpc>
              <a:spcAft>
                <a:spcPts val="1200"/>
              </a:spcAft>
              <a:buSzPct val="100000"/>
              <a:buChar char="•"/>
            </a:pPr>
            <a:r>
              <a:rPr lang="en-US" sz="24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Beklenmedik bir sonuç varsa burada vurgulayınız.</a:t>
            </a:r>
            <a:endParaRPr lang="en-US" sz="2400" dirty="0"/>
          </a:p>
        </p:txBody>
      </p:sp>
      <p:sp>
        <p:nvSpPr>
          <p:cNvPr id="60" name="Shape 54"/>
          <p:cNvSpPr/>
          <p:nvPr/>
        </p:nvSpPr>
        <p:spPr>
          <a:xfrm>
            <a:off x="15549480" y="29992320"/>
            <a:ext cx="13537800" cy="6035040"/>
          </a:xfrm>
          <a:prstGeom prst="roundRect">
            <a:avLst>
              <a:gd name="adj" fmla="val 303"/>
            </a:avLst>
          </a:prstGeom>
          <a:solidFill>
            <a:srgbClr val="FFFFFF"/>
          </a:solidFill>
          <a:ln w="19050">
            <a:solidFill>
              <a:srgbClr val="BFDCC9"/>
            </a:solidFill>
            <a:prstDash val="solid"/>
          </a:ln>
        </p:spPr>
      </p:sp>
      <p:sp>
        <p:nvSpPr>
          <p:cNvPr id="61" name="Text 55"/>
          <p:cNvSpPr txBox="1"/>
          <p:nvPr/>
        </p:nvSpPr>
        <p:spPr>
          <a:xfrm>
            <a:off x="16098120" y="30403800"/>
            <a:ext cx="12440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A7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 ve Öneriler</a:t>
            </a:r>
            <a:endParaRPr lang="en-US" sz="3600" dirty="0"/>
          </a:p>
        </p:txBody>
      </p:sp>
      <p:sp>
        <p:nvSpPr>
          <p:cNvPr id="62" name="Text 56"/>
          <p:cNvSpPr txBox="1"/>
          <p:nvPr/>
        </p:nvSpPr>
        <p:spPr>
          <a:xfrm>
            <a:off x="16098120" y="31226760"/>
            <a:ext cx="12440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i="1" dirty="0">
                <a:solidFill>
                  <a:srgbClr val="7C8F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 &amp; Implications</a:t>
            </a:r>
            <a:endParaRPr lang="en-US" sz="2300" dirty="0"/>
          </a:p>
        </p:txBody>
      </p:sp>
      <p:sp>
        <p:nvSpPr>
          <p:cNvPr id="63" name="Shape 57"/>
          <p:cNvSpPr/>
          <p:nvPr/>
        </p:nvSpPr>
        <p:spPr>
          <a:xfrm>
            <a:off x="16098120" y="31958280"/>
            <a:ext cx="530352" cy="530352"/>
          </a:xfrm>
          <a:prstGeom prst="ellipse">
            <a:avLst/>
          </a:prstGeom>
          <a:solidFill>
            <a:srgbClr val="0E9E57"/>
          </a:solidFill>
          <a:ln/>
        </p:spPr>
      </p:sp>
      <p:sp>
        <p:nvSpPr>
          <p:cNvPr id="64" name="Text 58"/>
          <p:cNvSpPr txBox="1"/>
          <p:nvPr/>
        </p:nvSpPr>
        <p:spPr>
          <a:xfrm>
            <a:off x="16098120" y="31958280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300" dirty="0"/>
          </a:p>
        </p:txBody>
      </p:sp>
      <p:sp>
        <p:nvSpPr>
          <p:cNvPr id="65" name="Text 59"/>
          <p:cNvSpPr txBox="1"/>
          <p:nvPr/>
        </p:nvSpPr>
        <p:spPr>
          <a:xfrm>
            <a:off x="16875360" y="31939992"/>
            <a:ext cx="11663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24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Araştırmanın en önemli sonucunu bir cümleyle yazınız.</a:t>
            </a:r>
            <a:endParaRPr lang="en-US" sz="2400" dirty="0"/>
          </a:p>
        </p:txBody>
      </p:sp>
      <p:sp>
        <p:nvSpPr>
          <p:cNvPr id="66" name="Shape 60"/>
          <p:cNvSpPr/>
          <p:nvPr/>
        </p:nvSpPr>
        <p:spPr>
          <a:xfrm>
            <a:off x="16098120" y="33329880"/>
            <a:ext cx="530352" cy="530352"/>
          </a:xfrm>
          <a:prstGeom prst="ellipse">
            <a:avLst/>
          </a:prstGeom>
          <a:solidFill>
            <a:srgbClr val="0E9E57"/>
          </a:solidFill>
          <a:ln/>
        </p:spPr>
      </p:sp>
      <p:sp>
        <p:nvSpPr>
          <p:cNvPr id="67" name="Text 61"/>
          <p:cNvSpPr txBox="1"/>
          <p:nvPr/>
        </p:nvSpPr>
        <p:spPr>
          <a:xfrm>
            <a:off x="16098120" y="33329880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300" dirty="0"/>
          </a:p>
        </p:txBody>
      </p:sp>
      <p:sp>
        <p:nvSpPr>
          <p:cNvPr id="68" name="Text 62"/>
          <p:cNvSpPr txBox="1"/>
          <p:nvPr/>
        </p:nvSpPr>
        <p:spPr>
          <a:xfrm>
            <a:off x="16875360" y="33311592"/>
            <a:ext cx="11663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24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Uygulamaya yönelik önerinizi yazınız (öğretmen, danışman, aile).</a:t>
            </a:r>
            <a:endParaRPr lang="en-US" sz="2400" dirty="0"/>
          </a:p>
        </p:txBody>
      </p:sp>
      <p:sp>
        <p:nvSpPr>
          <p:cNvPr id="69" name="Shape 63"/>
          <p:cNvSpPr/>
          <p:nvPr/>
        </p:nvSpPr>
        <p:spPr>
          <a:xfrm>
            <a:off x="16098120" y="34701480"/>
            <a:ext cx="530352" cy="530352"/>
          </a:xfrm>
          <a:prstGeom prst="ellipse">
            <a:avLst/>
          </a:prstGeom>
          <a:solidFill>
            <a:srgbClr val="0E9E57"/>
          </a:solidFill>
          <a:ln/>
        </p:spPr>
      </p:sp>
      <p:sp>
        <p:nvSpPr>
          <p:cNvPr id="70" name="Text 64"/>
          <p:cNvSpPr txBox="1"/>
          <p:nvPr/>
        </p:nvSpPr>
        <p:spPr>
          <a:xfrm>
            <a:off x="16098120" y="34701480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300" dirty="0"/>
          </a:p>
        </p:txBody>
      </p:sp>
      <p:sp>
        <p:nvSpPr>
          <p:cNvPr id="71" name="Text 65"/>
          <p:cNvSpPr txBox="1"/>
          <p:nvPr/>
        </p:nvSpPr>
        <p:spPr>
          <a:xfrm>
            <a:off x="16875360" y="34683192"/>
            <a:ext cx="11663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24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Gelecek araştırmalar için önerinizi yazınız.</a:t>
            </a:r>
            <a:endParaRPr lang="en-US" sz="2400" dirty="0"/>
          </a:p>
        </p:txBody>
      </p:sp>
      <p:sp>
        <p:nvSpPr>
          <p:cNvPr id="72" name="Shape 66"/>
          <p:cNvSpPr/>
          <p:nvPr/>
        </p:nvSpPr>
        <p:spPr>
          <a:xfrm>
            <a:off x="15549480" y="36393120"/>
            <a:ext cx="13537800" cy="5120640"/>
          </a:xfrm>
          <a:prstGeom prst="roundRect">
            <a:avLst>
              <a:gd name="adj" fmla="val 357"/>
            </a:avLst>
          </a:prstGeom>
          <a:solidFill>
            <a:srgbClr val="F4F8F5"/>
          </a:solidFill>
          <a:ln w="19050">
            <a:solidFill>
              <a:srgbClr val="DCE9E0"/>
            </a:solidFill>
            <a:prstDash val="solid"/>
          </a:ln>
        </p:spPr>
      </p:sp>
      <p:sp>
        <p:nvSpPr>
          <p:cNvPr id="73" name="Text 67"/>
          <p:cNvSpPr txBox="1"/>
          <p:nvPr/>
        </p:nvSpPr>
        <p:spPr>
          <a:xfrm>
            <a:off x="16098120" y="36804600"/>
            <a:ext cx="12440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A7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Kaynakça</a:t>
            </a:r>
            <a:endParaRPr lang="en-US" sz="3600" dirty="0"/>
          </a:p>
        </p:txBody>
      </p:sp>
      <p:sp>
        <p:nvSpPr>
          <p:cNvPr id="74" name="Text 68"/>
          <p:cNvSpPr txBox="1"/>
          <p:nvPr/>
        </p:nvSpPr>
        <p:spPr>
          <a:xfrm>
            <a:off x="16098120" y="37627560"/>
            <a:ext cx="12440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i="1" dirty="0">
                <a:solidFill>
                  <a:srgbClr val="7C8F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References</a:t>
            </a:r>
            <a:endParaRPr lang="en-US" sz="2300" dirty="0"/>
          </a:p>
        </p:txBody>
      </p:sp>
      <p:sp>
        <p:nvSpPr>
          <p:cNvPr id="75" name="Text 69"/>
          <p:cNvSpPr txBox="1"/>
          <p:nvPr/>
        </p:nvSpPr>
        <p:spPr>
          <a:xfrm>
            <a:off x="16098120" y="38313360"/>
            <a:ext cx="1244052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1200"/>
              </a:spcAft>
              <a:buNone/>
            </a:pPr>
            <a:r>
              <a:rPr lang="en-US" sz="24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Soyad, A. (2024). Makale başlığını yazınız. Dergi Adı, 12(3), 45–67. https://doi.org/...</a:t>
            </a:r>
            <a:endParaRPr lang="en-US" sz="24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24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Soyad, B., &amp; Soyad, C. (2023). Kitap başlığını yazınız (2. baskı). Yayınevi.</a:t>
            </a:r>
            <a:endParaRPr lang="en-US" sz="24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24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Soyad, D. (2022). Tez başlığını yazınız [Yüksek lisans tezi]. Üniversite Adı.</a:t>
            </a:r>
            <a:endParaRPr lang="en-US" sz="2400" dirty="0"/>
          </a:p>
          <a:p>
            <a:pPr indent="0" marL="0">
              <a:spcAft>
                <a:spcPts val="1200"/>
              </a:spcAft>
              <a:buNone/>
            </a:pPr>
            <a:r>
              <a:rPr lang="en-US" sz="2400" i="1" dirty="0">
                <a:solidFill>
                  <a:srgbClr val="557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 Adı. (2025). Rapor başlığını yazınız. https://www.ornek.org/rapor</a:t>
            </a:r>
            <a:endParaRPr lang="en-US" sz="2400" dirty="0"/>
          </a:p>
        </p:txBody>
      </p:sp>
      <p:sp>
        <p:nvSpPr>
          <p:cNvPr id="76" name="Text 70"/>
          <p:cNvSpPr txBox="1"/>
          <p:nvPr/>
        </p:nvSpPr>
        <p:spPr>
          <a:xfrm>
            <a:off x="1188720" y="41696640"/>
            <a:ext cx="24240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7C8F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IC-MLD 2026 · IV. Uluslararası Matematik Öğrenme Güçlükleri Kongresi · 1-3 Ekim 2026 · İstanbul Medeniyet Üniversitesi, İstanbul</a:t>
            </a:r>
            <a:endParaRPr lang="en-US" sz="1900" dirty="0"/>
          </a:p>
        </p:txBody>
      </p:sp>
      <p:sp>
        <p:nvSpPr>
          <p:cNvPr id="77" name="Text 71"/>
          <p:cNvSpPr txBox="1"/>
          <p:nvPr/>
        </p:nvSpPr>
        <p:spPr>
          <a:xfrm>
            <a:off x="25429680" y="41696640"/>
            <a:ext cx="3657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900" b="1" dirty="0">
                <a:solidFill>
                  <a:srgbClr val="0A7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icmld.com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Diskalkuli Dernegi ve Istanbul Medeniyet Universitesi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IC-MLD 2026 Poster Sablonu (A0 dikey)</dc:title>
  <dc:subject>PptxGenJS Presentation</dc:subject>
  <dc:creator>IC-MLD 2026</dc:creator>
  <cp:lastModifiedBy>IC-MLD 2026</cp:lastModifiedBy>
  <cp:revision>1</cp:revision>
  <dcterms:created xsi:type="dcterms:W3CDTF">2026-09-12T05:47:02Z</dcterms:created>
  <dcterms:modified xsi:type="dcterms:W3CDTF">2026-09-12T05:47:02Z</dcterms:modified>
</cp:coreProperties>
</file>